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2"/>
  </p:notesMasterIdLst>
  <p:handoutMasterIdLst>
    <p:handoutMasterId r:id="rId13"/>
  </p:handoutMasterIdLst>
  <p:sldIdLst>
    <p:sldId id="257" r:id="rId2"/>
    <p:sldId id="259" r:id="rId3"/>
    <p:sldId id="261" r:id="rId4"/>
    <p:sldId id="263" r:id="rId5"/>
    <p:sldId id="262" r:id="rId6"/>
    <p:sldId id="264" r:id="rId7"/>
    <p:sldId id="266" r:id="rId8"/>
    <p:sldId id="267" r:id="rId9"/>
    <p:sldId id="260" r:id="rId10"/>
    <p:sldId id="265" r:id="rId1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1B1BB1-5573-440C-96A8-43F6B9210CE3}">
          <p14:sldIdLst>
            <p14:sldId id="257"/>
            <p14:sldId id="259"/>
            <p14:sldId id="261"/>
            <p14:sldId id="263"/>
            <p14:sldId id="262"/>
            <p14:sldId id="264"/>
            <p14:sldId id="266"/>
            <p14:sldId id="267"/>
            <p14:sldId id="260"/>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ell Xun" initials="RX" lastIdx="1" clrIdx="0">
    <p:extLst>
      <p:ext uri="{19B8F6BF-5375-455C-9EA6-DF929625EA0E}">
        <p15:presenceInfo xmlns:p15="http://schemas.microsoft.com/office/powerpoint/2012/main" userId="046b720bcdbfe4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561" autoAdjust="0"/>
  </p:normalViewPr>
  <p:slideViewPr>
    <p:cSldViewPr snapToGrid="0">
      <p:cViewPr varScale="1">
        <p:scale>
          <a:sx n="97" d="100"/>
          <a:sy n="97" d="100"/>
        </p:scale>
        <p:origin x="1110" y="78"/>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2021/11/15</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2021/11/15</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igitaltrends.com/gaming/bestselling-games-of-all-ti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Russell Xun, I am a cs student here at </a:t>
            </a:r>
            <a:r>
              <a:rPr lang="en-US" dirty="0" err="1"/>
              <a:t>washu</a:t>
            </a:r>
            <a:r>
              <a:rPr lang="en-US" dirty="0"/>
              <a:t> who’s had experiences with cybersecurity and video game development. I will be presenting to you today on some famous video game cheats, a sub-topic of my LFR. How many of you have played video games before? Does this image look familiar to any of you? Great, this is one of the ancient cheat codes that were used in the early Nintendo console games. By quickly typing the cheat code, people were able to gain advantage of the game.</a:t>
            </a:r>
          </a:p>
          <a:p>
            <a:endParaRPr lang="en-US" dirty="0"/>
          </a:p>
          <a:p>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2021/11/15</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1</a:t>
            </a:fld>
            <a:endParaRPr lang="en-US"/>
          </a:p>
        </p:txBody>
      </p:sp>
    </p:spTree>
    <p:extLst>
      <p:ext uri="{BB962C8B-B14F-4D97-AF65-F5344CB8AC3E}">
        <p14:creationId xmlns:p14="http://schemas.microsoft.com/office/powerpoint/2010/main" val="3824303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Times New Roman" panose="02020603050405020304" pitchFamily="18" charset="0"/>
              </a:rPr>
              <a:t>For as long as we’ve had video games, there has always been players who are willing to break the rules in order to win or to gain assets in games. As the gaming industry itself evolves rapidly over decades, cheating methods always find their ways to shatter the market.  In today’s presentation, </a:t>
            </a:r>
            <a:r>
              <a:rPr lang="en-US" dirty="0"/>
              <a:t>I will be mainly discussing some of the well-known cheats in video games including well-known cheat codes, hacked Pokémon, and aim-bots. </a:t>
            </a:r>
          </a:p>
        </p:txBody>
      </p:sp>
      <p:sp>
        <p:nvSpPr>
          <p:cNvPr id="4" name="Date Placeholder 3"/>
          <p:cNvSpPr>
            <a:spLocks noGrp="1"/>
          </p:cNvSpPr>
          <p:nvPr>
            <p:ph type="dt" idx="1"/>
          </p:nvPr>
        </p:nvSpPr>
        <p:spPr/>
        <p:txBody>
          <a:bodyPr/>
          <a:lstStyle/>
          <a:p>
            <a:pPr rtl="0"/>
            <a:fld id="{8CD12D00-6AAC-4A94-B2E5-A12E9C579B03}" type="datetime1">
              <a:rPr lang="zh-CN" altLang="en-US" smtClean="0"/>
              <a:t>2021/11/15</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2</a:t>
            </a:fld>
            <a:endParaRPr lang="en-US"/>
          </a:p>
        </p:txBody>
      </p:sp>
    </p:spTree>
    <p:extLst>
      <p:ext uri="{BB962C8B-B14F-4D97-AF65-F5344CB8AC3E}">
        <p14:creationId xmlns:p14="http://schemas.microsoft.com/office/powerpoint/2010/main" val="16813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Interestingly enough, some of the most iconic cheats were made by the game developers themselves in order to make the debug process much easier. The Konami Code (up, up, down, down, left, right, left, right, B, A, start) is perhaps the most well-known cheat code in gaming history. It was added to 1985's </a:t>
            </a:r>
            <a:r>
              <a:rPr lang="en-US" sz="1800" b="0" i="0" u="none" strike="noStrike" dirty="0" err="1">
                <a:solidFill>
                  <a:srgbClr val="000000"/>
                </a:solidFill>
                <a:effectLst/>
                <a:latin typeface="Times New Roman" panose="02020603050405020304" pitchFamily="18" charset="0"/>
              </a:rPr>
              <a:t>Gradius</a:t>
            </a:r>
            <a:r>
              <a:rPr lang="en-US" sz="1800" b="0" i="0" u="none" strike="noStrike" dirty="0">
                <a:solidFill>
                  <a:srgbClr val="000000"/>
                </a:solidFill>
                <a:effectLst/>
                <a:latin typeface="Times New Roman" panose="02020603050405020304" pitchFamily="18" charset="0"/>
              </a:rPr>
              <a:t> for the NES by the game's developer, Kazuhisa Hashimoto, who found the game to be too difficult during its debugging phase. He needed to play through the entire game to check for bugs but he couldn't beat the game. Such mechanism enables developers to effectively jump to any point in the game and also saves countless hours of work during testing and debugging</a:t>
            </a: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2021/11/15</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3</a:t>
            </a:fld>
            <a:endParaRPr lang="en-US"/>
          </a:p>
        </p:txBody>
      </p:sp>
    </p:spTree>
    <p:extLst>
      <p:ext uri="{BB962C8B-B14F-4D97-AF65-F5344CB8AC3E}">
        <p14:creationId xmlns:p14="http://schemas.microsoft.com/office/powerpoint/2010/main" val="420486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codes are also used in </a:t>
            </a:r>
            <a:r>
              <a:rPr lang="en-US" b="0" i="1" dirty="0">
                <a:solidFill>
                  <a:srgbClr val="252A40"/>
                </a:solidFill>
                <a:effectLst/>
                <a:latin typeface="Molde"/>
              </a:rPr>
              <a:t>Grand Theft Auto 5, </a:t>
            </a:r>
            <a:r>
              <a:rPr lang="en-US" b="0" i="0" dirty="0">
                <a:solidFill>
                  <a:srgbClr val="252A40"/>
                </a:solidFill>
                <a:effectLst/>
                <a:latin typeface="Molde"/>
              </a:rPr>
              <a:t>one of the </a:t>
            </a:r>
            <a:r>
              <a:rPr lang="en-US" b="0" i="0" u="none" strike="noStrike" dirty="0">
                <a:solidFill>
                  <a:srgbClr val="0095D9"/>
                </a:solidFill>
                <a:effectLst/>
                <a:latin typeface="Molde"/>
                <a:hlinkClick r:id="rId3"/>
              </a:rPr>
              <a:t>bestselling games of all time</a:t>
            </a:r>
            <a:r>
              <a:rPr lang="en-US" b="0" i="0" dirty="0">
                <a:solidFill>
                  <a:srgbClr val="252A40"/>
                </a:solidFill>
                <a:effectLst/>
                <a:latin typeface="Molde"/>
              </a:rPr>
              <a:t>,</a:t>
            </a:r>
            <a:r>
              <a:rPr lang="en-US" b="0" i="1" dirty="0">
                <a:solidFill>
                  <a:srgbClr val="252A40"/>
                </a:solidFill>
                <a:effectLst/>
                <a:latin typeface="Molde"/>
              </a:rPr>
              <a:t> an open-world sandbox game created by rockstar. </a:t>
            </a:r>
            <a:r>
              <a:rPr lang="en-US" b="0" i="0" dirty="0">
                <a:solidFill>
                  <a:srgbClr val="252A40"/>
                </a:solidFill>
                <a:effectLst/>
                <a:latin typeface="Molde"/>
              </a:rPr>
              <a:t>As shown in the figure on the left, there are variety of cheat codes in this game you can use across platforms. One way to enter is to open up the cell phone console in the game and type in the corresponding phone number as shown.</a:t>
            </a:r>
            <a:endParaRPr lang="en-US" i="0"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2021/11/15</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2674523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From my personal experience, as a kid, I used to love playing Pokémon on Gameboy. And back then, there was cheating software that allowed players to alternate game statistics such as monsters’ health, getting infinite money, catching Pokémon with 100% certainty, etc. Devices such as GameShark and Action Replay can be easily used to directly alter the game's data in many ways, such as automatically making Pokémon Shiny, giving them optimal IVs and Natures, or even modifying their moves and statistics to obtain otherwise impossible values. These Pokémon are frequently known as hacked Pokémon.</a:t>
            </a: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2021/11/15</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386467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previous cheats are made for players to have fun in offline single player games. However, as in online multiplayer game, cheaters are the most hated because it affect other's experiences while gaming. Cheaters gain their fun while taking away others fun as well as the fairness of the game. Aim-bots, also known as auto-aim, are most commonly used in multiplayer first-person shooter games to provide varying levels of automated target acquisition and calibration to the player. They are sometimes used along with a </a:t>
            </a:r>
            <a:r>
              <a:rPr lang="en-US" sz="1800" b="0" i="0" u="none" strike="noStrike" dirty="0" err="1">
                <a:solidFill>
                  <a:srgbClr val="000000"/>
                </a:solidFill>
                <a:effectLst/>
                <a:latin typeface="Times New Roman" panose="02020603050405020304" pitchFamily="18" charset="0"/>
              </a:rPr>
              <a:t>TriggerBot</a:t>
            </a:r>
            <a:r>
              <a:rPr lang="en-US" sz="1800" b="0" i="0" u="none" strike="noStrike" dirty="0">
                <a:solidFill>
                  <a:srgbClr val="000000"/>
                </a:solidFill>
                <a:effectLst/>
                <a:latin typeface="Times New Roman" panose="02020603050405020304" pitchFamily="18" charset="0"/>
              </a:rPr>
              <a:t>, which automatically shoots when an opponent appears within the field-of-view or aiming reticule of the player, like an instantaneous reflex. These tools are widely used in First Person Shooter (FPS) games for players to gain unfair advantages over other players. </a:t>
            </a: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2021/11/15</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47470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en-US" sz="1800" b="0" i="0" u="none" strike="noStrike" dirty="0">
                <a:solidFill>
                  <a:srgbClr val="000000"/>
                </a:solidFill>
                <a:effectLst/>
                <a:latin typeface="Times New Roman" panose="02020603050405020304" pitchFamily="18" charset="0"/>
              </a:rPr>
              <a:t>By referring to </a:t>
            </a:r>
            <a:r>
              <a:rPr lang="en-US" sz="1800" b="0" i="0" u="none" strike="noStrike" dirty="0" err="1">
                <a:solidFill>
                  <a:srgbClr val="000000"/>
                </a:solidFill>
                <a:effectLst/>
                <a:latin typeface="Times New Roman" panose="02020603050405020304" pitchFamily="18" charset="0"/>
              </a:rPr>
              <a:t>Aimbots</a:t>
            </a:r>
            <a:r>
              <a:rPr lang="en-US" sz="1800" b="0" i="0" u="none" strike="noStrike" dirty="0">
                <a:solidFill>
                  <a:srgbClr val="000000"/>
                </a:solidFill>
                <a:effectLst/>
                <a:latin typeface="Times New Roman" panose="02020603050405020304" pitchFamily="18" charset="0"/>
              </a:rPr>
              <a:t>, they are software which is either created to run alongside an FPS, or any number of different modifications to game files that exploit varying aspects of the game code to a player’s advantage. There are many types of </a:t>
            </a:r>
            <a:r>
              <a:rPr lang="en-US" sz="1800" b="0" i="0" u="none" strike="noStrike" dirty="0" err="1">
                <a:solidFill>
                  <a:srgbClr val="000000"/>
                </a:solidFill>
                <a:effectLst/>
                <a:latin typeface="Times New Roman" panose="02020603050405020304" pitchFamily="18" charset="0"/>
              </a:rPr>
              <a:t>Aimbots</a:t>
            </a:r>
            <a:r>
              <a:rPr lang="en-US" sz="1800" b="0" i="0" u="none" strike="noStrike" dirty="0">
                <a:solidFill>
                  <a:srgbClr val="000000"/>
                </a:solidFill>
                <a:effectLst/>
                <a:latin typeface="Times New Roman" panose="02020603050405020304" pitchFamily="18" charset="0"/>
              </a:rPr>
              <a:t>, and the most </a:t>
            </a:r>
            <a:r>
              <a:rPr lang="en-US" altLang="zh-CN" sz="1800" b="0" i="0" u="none" strike="noStrike" dirty="0">
                <a:solidFill>
                  <a:srgbClr val="000000"/>
                </a:solidFill>
                <a:effectLst/>
                <a:latin typeface="Times New Roman" panose="02020603050405020304" pitchFamily="18" charset="0"/>
              </a:rPr>
              <a:t>common and </a:t>
            </a:r>
            <a:r>
              <a:rPr lang="en-US" sz="1800" b="0" i="0" u="none" strike="noStrike" dirty="0">
                <a:solidFill>
                  <a:srgbClr val="000000"/>
                </a:solidFill>
                <a:effectLst/>
                <a:latin typeface="Times New Roman" panose="02020603050405020304" pitchFamily="18" charset="0"/>
              </a:rPr>
              <a:t>complex and advanced type is known as graphics driver </a:t>
            </a:r>
            <a:r>
              <a:rPr lang="en-US" sz="1800" b="0" i="0" u="none" strike="noStrike" dirty="0" err="1">
                <a:solidFill>
                  <a:srgbClr val="000000"/>
                </a:solidFill>
                <a:effectLst/>
                <a:latin typeface="Times New Roman" panose="02020603050405020304" pitchFamily="18" charset="0"/>
              </a:rPr>
              <a:t>Aimbots</a:t>
            </a:r>
            <a:r>
              <a:rPr lang="en-US" sz="1800" b="0" i="0" u="none" strike="noStrike" dirty="0">
                <a:solidFill>
                  <a:srgbClr val="000000"/>
                </a:solidFill>
                <a:effectLst/>
                <a:latin typeface="Times New Roman" panose="02020603050405020304" pitchFamily="18" charset="0"/>
              </a:rPr>
              <a:t>. Such technology hijacks information from the graphics rendering software (such as DirectX or OpenGL), this type of </a:t>
            </a:r>
            <a:r>
              <a:rPr lang="en-US" sz="1800" b="0" i="0" u="none" strike="noStrike" dirty="0" err="1">
                <a:solidFill>
                  <a:srgbClr val="000000"/>
                </a:solidFill>
                <a:effectLst/>
                <a:latin typeface="Times New Roman" panose="02020603050405020304" pitchFamily="18" charset="0"/>
              </a:rPr>
              <a:t>aimbot</a:t>
            </a:r>
            <a:r>
              <a:rPr lang="en-US" sz="1800" b="0" i="0" u="none" strike="noStrike" dirty="0">
                <a:solidFill>
                  <a:srgbClr val="000000"/>
                </a:solidFill>
                <a:effectLst/>
                <a:latin typeface="Times New Roman" panose="02020603050405020304" pitchFamily="18" charset="0"/>
              </a:rPr>
              <a:t> is able to pinpoint the three-dimensional coordinates of all players on the server. </a:t>
            </a:r>
            <a:r>
              <a:rPr lang="en-US" sz="2800" b="0" i="0" dirty="0">
                <a:solidFill>
                  <a:srgbClr val="000000"/>
                </a:solidFill>
                <a:effectLst/>
                <a:latin typeface="verdana" panose="020B0604030504040204" pitchFamily="34" charset="0"/>
              </a:rPr>
              <a:t>and use the data gathered to locate players and other objects, for example by counting the number of polygons of player models. Once a player has been identified and tagged as the target, a series of calculations are performed to take the three dimensional location of a single coordinate within this model and convert it to a two dimensional set of coordinates.</a:t>
            </a:r>
            <a:r>
              <a:rPr lang="en-US" sz="1800" b="0" i="0" u="none" strike="noStrike" dirty="0">
                <a:solidFill>
                  <a:srgbClr val="000000"/>
                </a:solidFill>
                <a:effectLst/>
                <a:latin typeface="Times New Roman" panose="02020603050405020304" pitchFamily="18" charset="0"/>
              </a:rPr>
              <a:t> Thus, players who utilize this type of </a:t>
            </a:r>
            <a:r>
              <a:rPr lang="en-US" sz="1800" b="0" i="0" u="none" strike="noStrike" dirty="0" err="1">
                <a:solidFill>
                  <a:srgbClr val="000000"/>
                </a:solidFill>
                <a:effectLst/>
                <a:latin typeface="Times New Roman" panose="02020603050405020304" pitchFamily="18" charset="0"/>
              </a:rPr>
              <a:t>aimbots</a:t>
            </a:r>
            <a:r>
              <a:rPr lang="en-US" sz="1800" b="0" i="0" u="none" strike="noStrike" dirty="0">
                <a:solidFill>
                  <a:srgbClr val="000000"/>
                </a:solidFill>
                <a:effectLst/>
                <a:latin typeface="Times New Roman" panose="02020603050405020304" pitchFamily="18" charset="0"/>
              </a:rPr>
              <a:t> can automatically shoot other players who are also engaged in the battle with software helping to aim. </a:t>
            </a:r>
            <a:endParaRPr lang="en-US" b="0" dirty="0">
              <a:effectLst/>
            </a:endParaRPr>
          </a:p>
          <a:p>
            <a:br>
              <a:rPr lang="en-US" dirty="0"/>
            </a:b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2021/11/15</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7</a:t>
            </a:fld>
            <a:endParaRPr lang="en-US"/>
          </a:p>
        </p:txBody>
      </p:sp>
    </p:spTree>
    <p:extLst>
      <p:ext uri="{BB962C8B-B14F-4D97-AF65-F5344CB8AC3E}">
        <p14:creationId xmlns:p14="http://schemas.microsoft.com/office/powerpoint/2010/main" val="105458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2021/11/15</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2021/11/15</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2021/11/15</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2021/11/15</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2021/11/15</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2021/11/15</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2021/11/15</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2021/11/15</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2021/11/15</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2021/11/15</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2021/11/15</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2021/11/15</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webp"/></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ulbapedia.bulbagarden.net/wiki/Cheating" TargetMode="External"/><Relationship Id="rId2" Type="http://schemas.openxmlformats.org/officeDocument/2006/relationships/hyperlink" Target="https://www.engadget.com/2019-06-15-a-brief-history-of-cheating-at-video-games.html" TargetMode="External"/><Relationship Id="rId1" Type="http://schemas.openxmlformats.org/officeDocument/2006/relationships/slideLayout" Target="../slideLayouts/slideLayout2.xml"/><Relationship Id="rId4" Type="http://schemas.openxmlformats.org/officeDocument/2006/relationships/hyperlink" Target="https://tlawlessca.wordpress.com/what-are-aimbots-and-how-do-they-wor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446533" y="298978"/>
            <a:ext cx="10993549" cy="1475013"/>
          </a:xfrm>
        </p:spPr>
        <p:txBody>
          <a:bodyPr rtlCol="0">
            <a:normAutofit/>
          </a:bodyPr>
          <a:lstStyle/>
          <a:p>
            <a:pPr rtl="0"/>
            <a:r>
              <a:rPr lang="en-US" altLang="zh-CN" dirty="0"/>
              <a:t>Famous video game cheats</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446533" y="1928656"/>
            <a:ext cx="10993546" cy="933555"/>
          </a:xfrm>
        </p:spPr>
        <p:txBody>
          <a:bodyPr rtlCol="0">
            <a:noAutofit/>
          </a:bodyPr>
          <a:lstStyle/>
          <a:p>
            <a:pPr rtl="0"/>
            <a:r>
              <a:rPr lang="en-US" altLang="zh-CN" dirty="0"/>
              <a:t>Russell xun</a:t>
            </a:r>
          </a:p>
          <a:p>
            <a:pPr rtl="0"/>
            <a:r>
              <a:rPr lang="en-US" altLang="zh-CN" dirty="0"/>
              <a:t>11/15/2021</a:t>
            </a:r>
            <a:endParaRPr lang="zh-cn" dirty="0"/>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6C7B823C-243A-4750-B8B4-81926EC55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193" y="1773991"/>
            <a:ext cx="9141885" cy="4765865"/>
          </a:xfrm>
          <a:prstGeom prst="rect">
            <a:avLst/>
          </a:prstGeom>
        </p:spPr>
      </p:pic>
      <p:sp>
        <p:nvSpPr>
          <p:cNvPr id="7" name="TextBox 6">
            <a:extLst>
              <a:ext uri="{FF2B5EF4-FFF2-40B4-BE49-F238E27FC236}">
                <a16:creationId xmlns:a16="http://schemas.microsoft.com/office/drawing/2014/main" id="{89B85DCB-18EE-40B6-8BD0-F68C2D8E107C}"/>
              </a:ext>
            </a:extLst>
          </p:cNvPr>
          <p:cNvSpPr txBox="1"/>
          <p:nvPr/>
        </p:nvSpPr>
        <p:spPr>
          <a:xfrm>
            <a:off x="7776595" y="6596305"/>
            <a:ext cx="5805182" cy="230832"/>
          </a:xfrm>
          <a:prstGeom prst="rect">
            <a:avLst/>
          </a:prstGeom>
          <a:noFill/>
        </p:spPr>
        <p:txBody>
          <a:bodyPr wrap="square" rtlCol="0">
            <a:spAutoFit/>
          </a:bodyPr>
          <a:lstStyle/>
          <a:p>
            <a:r>
              <a:rPr lang="en-US" sz="900" dirty="0"/>
              <a:t>Citations: http://thefanzine.com/cheating-video-games-moral-imperative/</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B37536-472F-4CDD-9A34-DDF79908D9F0}"/>
              </a:ext>
            </a:extLst>
          </p:cNvPr>
          <p:cNvSpPr>
            <a:spLocks noGrp="1"/>
          </p:cNvSpPr>
          <p:nvPr>
            <p:ph type="dt" sz="half" idx="10"/>
          </p:nvPr>
        </p:nvSpPr>
        <p:spPr/>
        <p:txBody>
          <a:bodyPr/>
          <a:lstStyle/>
          <a:p>
            <a:pPr rtl="0"/>
            <a:fld id="{F24FFC25-0C05-49C8-B150-3CF6B89B5C55}" type="datetime1">
              <a:rPr lang="zh-CN" altLang="en-US" smtClean="0"/>
              <a:t>2021/11/15</a:t>
            </a:fld>
            <a:endParaRPr lang="en-US" dirty="0"/>
          </a:p>
        </p:txBody>
      </p:sp>
      <p:sp>
        <p:nvSpPr>
          <p:cNvPr id="5" name="TextBox 4">
            <a:extLst>
              <a:ext uri="{FF2B5EF4-FFF2-40B4-BE49-F238E27FC236}">
                <a16:creationId xmlns:a16="http://schemas.microsoft.com/office/drawing/2014/main" id="{BB7FE05C-A113-4297-9216-E6B3075B84AD}"/>
              </a:ext>
            </a:extLst>
          </p:cNvPr>
          <p:cNvSpPr txBox="1"/>
          <p:nvPr/>
        </p:nvSpPr>
        <p:spPr>
          <a:xfrm>
            <a:off x="2472813" y="705775"/>
            <a:ext cx="7246374" cy="1323439"/>
          </a:xfrm>
          <a:prstGeom prst="rect">
            <a:avLst/>
          </a:prstGeom>
          <a:noFill/>
        </p:spPr>
        <p:txBody>
          <a:bodyPr wrap="square" rtlCol="0">
            <a:spAutoFit/>
          </a:bodyPr>
          <a:lstStyle/>
          <a:p>
            <a:pPr algn="ctr"/>
            <a:r>
              <a:rPr lang="en-US" sz="8000" dirty="0"/>
              <a:t>Thank you!</a:t>
            </a:r>
          </a:p>
        </p:txBody>
      </p:sp>
      <p:pic>
        <p:nvPicPr>
          <p:cNvPr id="7" name="Picture 6">
            <a:extLst>
              <a:ext uri="{FF2B5EF4-FFF2-40B4-BE49-F238E27FC236}">
                <a16:creationId xmlns:a16="http://schemas.microsoft.com/office/drawing/2014/main" id="{EB6BA7A6-2DDD-41AE-BEB4-BB5834D96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610" y="2240229"/>
            <a:ext cx="6758780" cy="4183685"/>
          </a:xfrm>
          <a:prstGeom prst="rect">
            <a:avLst/>
          </a:prstGeom>
        </p:spPr>
      </p:pic>
    </p:spTree>
    <p:extLst>
      <p:ext uri="{BB962C8B-B14F-4D97-AF65-F5344CB8AC3E}">
        <p14:creationId xmlns:p14="http://schemas.microsoft.com/office/powerpoint/2010/main" val="299666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118F-765D-42E2-8621-AD9D5947F8F8}"/>
              </a:ext>
            </a:extLst>
          </p:cNvPr>
          <p:cNvSpPr>
            <a:spLocks noGrp="1"/>
          </p:cNvSpPr>
          <p:nvPr>
            <p:ph type="title"/>
          </p:nvPr>
        </p:nvSpPr>
        <p:spPr/>
        <p:txBody>
          <a:bodyPr/>
          <a:lstStyle/>
          <a:p>
            <a:r>
              <a:rPr lang="en-US" dirty="0"/>
              <a:t>Preview</a:t>
            </a:r>
          </a:p>
        </p:txBody>
      </p:sp>
      <p:sp>
        <p:nvSpPr>
          <p:cNvPr id="3" name="Content Placeholder 2">
            <a:extLst>
              <a:ext uri="{FF2B5EF4-FFF2-40B4-BE49-F238E27FC236}">
                <a16:creationId xmlns:a16="http://schemas.microsoft.com/office/drawing/2014/main" id="{B0CDE7ED-797D-4859-B154-104BB0E10A02}"/>
              </a:ext>
            </a:extLst>
          </p:cNvPr>
          <p:cNvSpPr>
            <a:spLocks noGrp="1"/>
          </p:cNvSpPr>
          <p:nvPr>
            <p:ph idx="1"/>
          </p:nvPr>
        </p:nvSpPr>
        <p:spPr/>
        <p:txBody>
          <a:bodyPr/>
          <a:lstStyle/>
          <a:p>
            <a:r>
              <a:rPr lang="en-US" b="0" i="0" dirty="0">
                <a:solidFill>
                  <a:srgbClr val="1D1C1C"/>
                </a:solidFill>
                <a:effectLst/>
                <a:latin typeface="SofiaPro"/>
              </a:rPr>
              <a:t>“Playing a video game is like being in a relationship, everybody cheats”. -Don’t cheat!</a:t>
            </a:r>
          </a:p>
          <a:p>
            <a:r>
              <a:rPr lang="en-US" dirty="0">
                <a:solidFill>
                  <a:srgbClr val="1D1C1C"/>
                </a:solidFill>
                <a:latin typeface="SofiaPro"/>
              </a:rPr>
              <a:t>Cheat Codes: Konami Code and GTA5 Cheats</a:t>
            </a:r>
          </a:p>
          <a:p>
            <a:r>
              <a:rPr lang="en-US" b="0" i="0" dirty="0">
                <a:solidFill>
                  <a:srgbClr val="1D1C1C"/>
                </a:solidFill>
                <a:effectLst/>
                <a:latin typeface="SofiaPro"/>
              </a:rPr>
              <a:t>Hacked Pokémon </a:t>
            </a:r>
          </a:p>
          <a:p>
            <a:r>
              <a:rPr lang="en-US" b="0" i="0" dirty="0">
                <a:solidFill>
                  <a:srgbClr val="1D1C1C"/>
                </a:solidFill>
                <a:effectLst/>
                <a:latin typeface="SofiaPro"/>
              </a:rPr>
              <a:t>Aim-bots</a:t>
            </a:r>
          </a:p>
          <a:p>
            <a:endParaRPr lang="en-US" b="0" i="0" dirty="0">
              <a:solidFill>
                <a:srgbClr val="1D1C1C"/>
              </a:solidFill>
              <a:effectLst/>
              <a:latin typeface="SofiaPro"/>
            </a:endParaRPr>
          </a:p>
          <a:p>
            <a:endParaRPr lang="en-US" dirty="0"/>
          </a:p>
        </p:txBody>
      </p:sp>
      <p:sp>
        <p:nvSpPr>
          <p:cNvPr id="4" name="Date Placeholder 3">
            <a:extLst>
              <a:ext uri="{FF2B5EF4-FFF2-40B4-BE49-F238E27FC236}">
                <a16:creationId xmlns:a16="http://schemas.microsoft.com/office/drawing/2014/main" id="{6EEC1930-9BD4-4589-AA2D-D404AAD94AB8}"/>
              </a:ext>
            </a:extLst>
          </p:cNvPr>
          <p:cNvSpPr>
            <a:spLocks noGrp="1"/>
          </p:cNvSpPr>
          <p:nvPr>
            <p:ph type="dt" sz="half" idx="10"/>
          </p:nvPr>
        </p:nvSpPr>
        <p:spPr/>
        <p:txBody>
          <a:bodyPr/>
          <a:lstStyle/>
          <a:p>
            <a:pPr rtl="0"/>
            <a:fld id="{F24FFC25-0C05-49C8-B150-3CF6B89B5C55}" type="datetime1">
              <a:rPr lang="zh-CN" altLang="en-US" smtClean="0"/>
              <a:t>2021/11/15</a:t>
            </a:fld>
            <a:endParaRPr lang="en-US" dirty="0"/>
          </a:p>
        </p:txBody>
      </p:sp>
    </p:spTree>
    <p:extLst>
      <p:ext uri="{BB962C8B-B14F-4D97-AF65-F5344CB8AC3E}">
        <p14:creationId xmlns:p14="http://schemas.microsoft.com/office/powerpoint/2010/main" val="127648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E838-FFBD-4ACC-8FAD-992286A85B45}"/>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lstStyle/>
          <a:p>
            <a:r>
              <a:rPr lang="en-US" b="0" cap="none" dirty="0">
                <a:latin typeface="Microsoft JhengHei UI" panose="020B0604030504040204" pitchFamily="34" charset="-120"/>
                <a:ea typeface="Microsoft JhengHei UI" panose="020B0604030504040204" pitchFamily="34" charset="-120"/>
              </a:rPr>
              <a:t>Konami</a:t>
            </a:r>
            <a:r>
              <a:rPr lang="en-US" b="0" cap="none" dirty="0">
                <a:latin typeface="Microsoft YaHei UI" panose="020B0503020204020204" pitchFamily="34" charset="-122"/>
                <a:ea typeface="Microsoft YaHei UI" panose="020B0503020204020204" pitchFamily="34" charset="-122"/>
              </a:rPr>
              <a:t> Code: Cheat codes were first made by game developers to make the debugging process much easier</a:t>
            </a:r>
          </a:p>
        </p:txBody>
      </p:sp>
      <p:pic>
        <p:nvPicPr>
          <p:cNvPr id="6" name="Content Placeholder 5">
            <a:extLst>
              <a:ext uri="{FF2B5EF4-FFF2-40B4-BE49-F238E27FC236}">
                <a16:creationId xmlns:a16="http://schemas.microsoft.com/office/drawing/2014/main" id="{371C9AFF-FC61-47B0-AA58-C5C3DDA1F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6258" y="2112885"/>
            <a:ext cx="8319897" cy="4136995"/>
          </a:xfrm>
        </p:spPr>
      </p:pic>
      <p:sp>
        <p:nvSpPr>
          <p:cNvPr id="7" name="TextBox 6">
            <a:extLst>
              <a:ext uri="{FF2B5EF4-FFF2-40B4-BE49-F238E27FC236}">
                <a16:creationId xmlns:a16="http://schemas.microsoft.com/office/drawing/2014/main" id="{941AC22A-1D77-42CA-8194-E8C8F2263D17}"/>
              </a:ext>
            </a:extLst>
          </p:cNvPr>
          <p:cNvSpPr txBox="1"/>
          <p:nvPr/>
        </p:nvSpPr>
        <p:spPr>
          <a:xfrm>
            <a:off x="7776595" y="6596305"/>
            <a:ext cx="5805182" cy="230832"/>
          </a:xfrm>
          <a:prstGeom prst="rect">
            <a:avLst/>
          </a:prstGeom>
          <a:noFill/>
        </p:spPr>
        <p:txBody>
          <a:bodyPr wrap="square" rtlCol="0">
            <a:spAutoFit/>
          </a:bodyPr>
          <a:lstStyle/>
          <a:p>
            <a:r>
              <a:rPr lang="en-US" sz="900" dirty="0"/>
              <a:t>Source: https://www.inkedmag.com/original-news/konami-code</a:t>
            </a:r>
          </a:p>
        </p:txBody>
      </p:sp>
    </p:spTree>
    <p:extLst>
      <p:ext uri="{BB962C8B-B14F-4D97-AF65-F5344CB8AC3E}">
        <p14:creationId xmlns:p14="http://schemas.microsoft.com/office/powerpoint/2010/main" val="302802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00B8-EF0F-4554-8F33-1BFB792B2005}"/>
              </a:ext>
            </a:extLst>
          </p:cNvPr>
          <p:cNvSpPr>
            <a:spLocks noGrp="1"/>
          </p:cNvSpPr>
          <p:nvPr>
            <p:ph type="title"/>
          </p:nvPr>
        </p:nvSpPr>
        <p:spPr/>
        <p:txBody>
          <a:bodyPr/>
          <a:lstStyle/>
          <a:p>
            <a:r>
              <a:rPr lang="en-US" dirty="0"/>
              <a:t>GTA 5 Cheats</a:t>
            </a:r>
          </a:p>
        </p:txBody>
      </p:sp>
      <p:pic>
        <p:nvPicPr>
          <p:cNvPr id="6" name="Content Placeholder 5">
            <a:extLst>
              <a:ext uri="{FF2B5EF4-FFF2-40B4-BE49-F238E27FC236}">
                <a16:creationId xmlns:a16="http://schemas.microsoft.com/office/drawing/2014/main" id="{B322F2D8-5314-459A-90AF-05F325F05A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419" y="2068040"/>
            <a:ext cx="5442291" cy="4178709"/>
          </a:xfrm>
        </p:spPr>
      </p:pic>
      <p:sp>
        <p:nvSpPr>
          <p:cNvPr id="4" name="Date Placeholder 3">
            <a:extLst>
              <a:ext uri="{FF2B5EF4-FFF2-40B4-BE49-F238E27FC236}">
                <a16:creationId xmlns:a16="http://schemas.microsoft.com/office/drawing/2014/main" id="{1B0D47E5-0121-42C8-893E-B0330C3D1FAB}"/>
              </a:ext>
            </a:extLst>
          </p:cNvPr>
          <p:cNvSpPr>
            <a:spLocks noGrp="1"/>
          </p:cNvSpPr>
          <p:nvPr>
            <p:ph type="dt" sz="half" idx="10"/>
          </p:nvPr>
        </p:nvSpPr>
        <p:spPr>
          <a:xfrm>
            <a:off x="7605951" y="6423914"/>
            <a:ext cx="4004857" cy="365125"/>
          </a:xfrm>
        </p:spPr>
        <p:txBody>
          <a:bodyPr/>
          <a:lstStyle/>
          <a:p>
            <a:pPr rtl="0"/>
            <a:r>
              <a:rPr lang="en-US" altLang="zh-CN" dirty="0"/>
              <a:t>Source: https://www.digitaltrends.com/gaming/gta-5-cheats/</a:t>
            </a:r>
            <a:endParaRPr lang="en-US" dirty="0"/>
          </a:p>
        </p:txBody>
      </p:sp>
      <p:pic>
        <p:nvPicPr>
          <p:cNvPr id="8" name="Picture 7">
            <a:extLst>
              <a:ext uri="{FF2B5EF4-FFF2-40B4-BE49-F238E27FC236}">
                <a16:creationId xmlns:a16="http://schemas.microsoft.com/office/drawing/2014/main" id="{CA08BD93-DF94-4EE7-8ABB-F78CC7816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180" y="924651"/>
            <a:ext cx="4357820" cy="5231193"/>
          </a:xfrm>
          <a:prstGeom prst="rect">
            <a:avLst/>
          </a:prstGeom>
        </p:spPr>
      </p:pic>
    </p:spTree>
    <p:extLst>
      <p:ext uri="{BB962C8B-B14F-4D97-AF65-F5344CB8AC3E}">
        <p14:creationId xmlns:p14="http://schemas.microsoft.com/office/powerpoint/2010/main" val="401549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19A0-52B0-4847-964E-4BA70F074C8E}"/>
              </a:ext>
            </a:extLst>
          </p:cNvPr>
          <p:cNvSpPr>
            <a:spLocks noGrp="1"/>
          </p:cNvSpPr>
          <p:nvPr>
            <p:ph type="title"/>
          </p:nvPr>
        </p:nvSpPr>
        <p:spPr/>
        <p:txBody>
          <a:bodyPr/>
          <a:lstStyle/>
          <a:p>
            <a:r>
              <a:rPr lang="en-US" b="0" cap="none" dirty="0"/>
              <a:t>Hacked Pokémon: Devices such as GameShark and Action Replay can be easily used to directly alter the game's data</a:t>
            </a:r>
          </a:p>
        </p:txBody>
      </p:sp>
      <p:pic>
        <p:nvPicPr>
          <p:cNvPr id="6" name="Content Placeholder 5">
            <a:extLst>
              <a:ext uri="{FF2B5EF4-FFF2-40B4-BE49-F238E27FC236}">
                <a16:creationId xmlns:a16="http://schemas.microsoft.com/office/drawing/2014/main" id="{01E5ACF5-5AA2-4619-856C-AE2D933D1B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4097" y="2251976"/>
            <a:ext cx="3930835" cy="2948126"/>
          </a:xfrm>
        </p:spPr>
      </p:pic>
      <p:sp>
        <p:nvSpPr>
          <p:cNvPr id="4" name="Date Placeholder 3">
            <a:extLst>
              <a:ext uri="{FF2B5EF4-FFF2-40B4-BE49-F238E27FC236}">
                <a16:creationId xmlns:a16="http://schemas.microsoft.com/office/drawing/2014/main" id="{0C10A0CE-6CCD-4088-97E2-05748B6DE268}"/>
              </a:ext>
            </a:extLst>
          </p:cNvPr>
          <p:cNvSpPr>
            <a:spLocks noGrp="1"/>
          </p:cNvSpPr>
          <p:nvPr>
            <p:ph type="dt" sz="half" idx="10"/>
          </p:nvPr>
        </p:nvSpPr>
        <p:spPr>
          <a:xfrm>
            <a:off x="8685321" y="6665070"/>
            <a:ext cx="3506679" cy="192930"/>
          </a:xfrm>
        </p:spPr>
        <p:txBody>
          <a:bodyPr/>
          <a:lstStyle/>
          <a:p>
            <a:pPr rtl="0"/>
            <a:r>
              <a:rPr lang="en-US" altLang="zh-CN" dirty="0"/>
              <a:t>Source https://bulbapedia.bulbagarden.net/wiki/Cheating</a:t>
            </a:r>
            <a:endParaRPr lang="en-US" dirty="0"/>
          </a:p>
        </p:txBody>
      </p:sp>
      <p:pic>
        <p:nvPicPr>
          <p:cNvPr id="8" name="Picture 7">
            <a:extLst>
              <a:ext uri="{FF2B5EF4-FFF2-40B4-BE49-F238E27FC236}">
                <a16:creationId xmlns:a16="http://schemas.microsoft.com/office/drawing/2014/main" id="{288682F8-2616-4616-9D11-98705325C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412" y="2251976"/>
            <a:ext cx="3930835" cy="2948126"/>
          </a:xfrm>
          <a:prstGeom prst="rect">
            <a:avLst/>
          </a:prstGeom>
        </p:spPr>
      </p:pic>
    </p:spTree>
    <p:extLst>
      <p:ext uri="{BB962C8B-B14F-4D97-AF65-F5344CB8AC3E}">
        <p14:creationId xmlns:p14="http://schemas.microsoft.com/office/powerpoint/2010/main" val="448361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14AA-2204-411F-B69A-BB8B1CF97DAB}"/>
              </a:ext>
            </a:extLst>
          </p:cNvPr>
          <p:cNvSpPr>
            <a:spLocks noGrp="1"/>
          </p:cNvSpPr>
          <p:nvPr>
            <p:ph type="title"/>
          </p:nvPr>
        </p:nvSpPr>
        <p:spPr/>
        <p:txBody>
          <a:bodyPr/>
          <a:lstStyle/>
          <a:p>
            <a:r>
              <a:rPr lang="en-US" dirty="0"/>
              <a:t>Aim-bots</a:t>
            </a:r>
          </a:p>
        </p:txBody>
      </p:sp>
      <p:sp>
        <p:nvSpPr>
          <p:cNvPr id="4" name="Date Placeholder 3">
            <a:extLst>
              <a:ext uri="{FF2B5EF4-FFF2-40B4-BE49-F238E27FC236}">
                <a16:creationId xmlns:a16="http://schemas.microsoft.com/office/drawing/2014/main" id="{5B4EE954-FBF8-477F-AE54-10EAE9AC6555}"/>
              </a:ext>
            </a:extLst>
          </p:cNvPr>
          <p:cNvSpPr>
            <a:spLocks noGrp="1"/>
          </p:cNvSpPr>
          <p:nvPr>
            <p:ph type="dt" sz="half" idx="10"/>
          </p:nvPr>
        </p:nvSpPr>
        <p:spPr>
          <a:xfrm>
            <a:off x="7605951" y="6423914"/>
            <a:ext cx="4291081" cy="365125"/>
          </a:xfrm>
        </p:spPr>
        <p:txBody>
          <a:bodyPr/>
          <a:lstStyle/>
          <a:p>
            <a:pPr rtl="0"/>
            <a:r>
              <a:rPr lang="en-US" altLang="zh-CN" dirty="0"/>
              <a:t>Source: https://www.unknowncheats.me/forum/counterstrike-global-offensive/262494-aimbots-3rw1ns-look-future.html</a:t>
            </a:r>
            <a:endParaRPr lang="en-US" dirty="0"/>
          </a:p>
        </p:txBody>
      </p:sp>
      <p:pic>
        <p:nvPicPr>
          <p:cNvPr id="9" name="Content Placeholder 5">
            <a:extLst>
              <a:ext uri="{FF2B5EF4-FFF2-40B4-BE49-F238E27FC236}">
                <a16:creationId xmlns:a16="http://schemas.microsoft.com/office/drawing/2014/main" id="{D91857B8-2C62-4FA3-B70A-166977861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30" y="2223577"/>
            <a:ext cx="5188248" cy="3498798"/>
          </a:xfrm>
          <a:prstGeom prst="rect">
            <a:avLst/>
          </a:prstGeom>
        </p:spPr>
      </p:pic>
      <p:pic>
        <p:nvPicPr>
          <p:cNvPr id="11" name="Picture 10">
            <a:extLst>
              <a:ext uri="{FF2B5EF4-FFF2-40B4-BE49-F238E27FC236}">
                <a16:creationId xmlns:a16="http://schemas.microsoft.com/office/drawing/2014/main" id="{005A7F3F-86F3-49FE-9B29-8EAACAC06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014" y="2223577"/>
            <a:ext cx="4935794" cy="3429000"/>
          </a:xfrm>
          <a:prstGeom prst="rect">
            <a:avLst/>
          </a:prstGeom>
        </p:spPr>
      </p:pic>
    </p:spTree>
    <p:extLst>
      <p:ext uri="{BB962C8B-B14F-4D97-AF65-F5344CB8AC3E}">
        <p14:creationId xmlns:p14="http://schemas.microsoft.com/office/powerpoint/2010/main" val="58524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A4E0-B3DD-412D-B4F3-66AA168E0625}"/>
              </a:ext>
            </a:extLst>
          </p:cNvPr>
          <p:cNvSpPr>
            <a:spLocks noGrp="1"/>
          </p:cNvSpPr>
          <p:nvPr>
            <p:ph type="title"/>
          </p:nvPr>
        </p:nvSpPr>
        <p:spPr/>
        <p:txBody>
          <a:bodyPr/>
          <a:lstStyle/>
          <a:p>
            <a:r>
              <a:rPr lang="en-US" dirty="0"/>
              <a:t>How do aim-bots work?</a:t>
            </a:r>
          </a:p>
        </p:txBody>
      </p:sp>
      <p:sp>
        <p:nvSpPr>
          <p:cNvPr id="4" name="Date Placeholder 3">
            <a:extLst>
              <a:ext uri="{FF2B5EF4-FFF2-40B4-BE49-F238E27FC236}">
                <a16:creationId xmlns:a16="http://schemas.microsoft.com/office/drawing/2014/main" id="{2B9990C1-FC1F-40EB-9E8E-3D27C827D51C}"/>
              </a:ext>
            </a:extLst>
          </p:cNvPr>
          <p:cNvSpPr>
            <a:spLocks noGrp="1"/>
          </p:cNvSpPr>
          <p:nvPr>
            <p:ph type="dt" sz="half" idx="10"/>
          </p:nvPr>
        </p:nvSpPr>
        <p:spPr>
          <a:xfrm>
            <a:off x="7605951" y="6423914"/>
            <a:ext cx="4448397" cy="365125"/>
          </a:xfrm>
        </p:spPr>
        <p:txBody>
          <a:bodyPr/>
          <a:lstStyle/>
          <a:p>
            <a:pPr rtl="0"/>
            <a:r>
              <a:rPr lang="en-US" altLang="zh-CN" dirty="0"/>
              <a:t>Source: https://www.unknowncheats.me/forum/counterstrike-global-offensive/262494-aimbots-3rw1ns-look-future.html</a:t>
            </a:r>
            <a:endParaRPr lang="en-US" dirty="0"/>
          </a:p>
        </p:txBody>
      </p:sp>
      <p:sp>
        <p:nvSpPr>
          <p:cNvPr id="8" name="TextBox 7">
            <a:extLst>
              <a:ext uri="{FF2B5EF4-FFF2-40B4-BE49-F238E27FC236}">
                <a16:creationId xmlns:a16="http://schemas.microsoft.com/office/drawing/2014/main" id="{C7494CC6-79B9-4ED6-B2BD-D36492D7BBC9}"/>
              </a:ext>
            </a:extLst>
          </p:cNvPr>
          <p:cNvSpPr txBox="1"/>
          <p:nvPr/>
        </p:nvSpPr>
        <p:spPr>
          <a:xfrm>
            <a:off x="7605951" y="2025445"/>
            <a:ext cx="3776620"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0000"/>
                </a:solidFill>
                <a:latin typeface="verdana" panose="020B0604030504040204" pitchFamily="34" charset="0"/>
              </a:rPr>
              <a:t>Graphics driver Aim-bots</a:t>
            </a:r>
          </a:p>
          <a:p>
            <a:pPr marL="285750" indent="-285750">
              <a:buFont typeface="Arial" panose="020B0604020202020204" pitchFamily="34" charset="0"/>
              <a:buChar char="•"/>
            </a:pPr>
            <a:r>
              <a:rPr lang="en-US" sz="2400" dirty="0">
                <a:solidFill>
                  <a:srgbClr val="000000"/>
                </a:solidFill>
                <a:latin typeface="verdana" panose="020B0604030504040204" pitchFamily="34" charset="0"/>
              </a:rPr>
              <a:t>H</a:t>
            </a:r>
            <a:r>
              <a:rPr lang="en-US" sz="2400" b="0" i="0" dirty="0">
                <a:solidFill>
                  <a:srgbClr val="000000"/>
                </a:solidFill>
                <a:effectLst/>
                <a:latin typeface="verdana" panose="020B0604030504040204" pitchFamily="34" charset="0"/>
              </a:rPr>
              <a:t>ijack the current API, DirectX or OpenGL</a:t>
            </a:r>
          </a:p>
          <a:p>
            <a:pPr marL="285750" indent="-285750">
              <a:buFont typeface="Arial" panose="020B0604020202020204" pitchFamily="34" charset="0"/>
              <a:buChar char="•"/>
            </a:pPr>
            <a:r>
              <a:rPr lang="en-US" sz="2400" b="0" i="0" dirty="0">
                <a:solidFill>
                  <a:srgbClr val="000000"/>
                </a:solidFill>
                <a:effectLst/>
                <a:latin typeface="verdana" panose="020B0604030504040204" pitchFamily="34" charset="0"/>
              </a:rPr>
              <a:t>A player has been identified and tagged as the target</a:t>
            </a:r>
          </a:p>
          <a:p>
            <a:pPr marL="285750" indent="-285750">
              <a:buFont typeface="Arial" panose="020B0604020202020204" pitchFamily="34" charset="0"/>
              <a:buChar char="•"/>
            </a:pPr>
            <a:endParaRPr lang="en-US" dirty="0"/>
          </a:p>
        </p:txBody>
      </p:sp>
      <p:pic>
        <p:nvPicPr>
          <p:cNvPr id="9" name="Content Placeholder 5">
            <a:extLst>
              <a:ext uri="{FF2B5EF4-FFF2-40B4-BE49-F238E27FC236}">
                <a16:creationId xmlns:a16="http://schemas.microsoft.com/office/drawing/2014/main" id="{11349A13-2B48-49D9-AA3D-BF26948CB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31" y="2025445"/>
            <a:ext cx="7049728" cy="3947848"/>
          </a:xfrm>
          <a:prstGeom prst="rect">
            <a:avLst/>
          </a:prstGeom>
        </p:spPr>
      </p:pic>
    </p:spTree>
    <p:extLst>
      <p:ext uri="{BB962C8B-B14F-4D97-AF65-F5344CB8AC3E}">
        <p14:creationId xmlns:p14="http://schemas.microsoft.com/office/powerpoint/2010/main" val="384553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6102-C069-4A40-A463-1FAFB0E9870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69A37A7-CFE0-4AC2-A72A-5AF598094497}"/>
              </a:ext>
            </a:extLst>
          </p:cNvPr>
          <p:cNvSpPr>
            <a:spLocks noGrp="1"/>
          </p:cNvSpPr>
          <p:nvPr>
            <p:ph idx="1"/>
          </p:nvPr>
        </p:nvSpPr>
        <p:spPr>
          <a:xfrm>
            <a:off x="581192" y="2340864"/>
            <a:ext cx="11029615" cy="1631368"/>
          </a:xfrm>
        </p:spPr>
        <p:txBody>
          <a:bodyPr/>
          <a:lstStyle/>
          <a:p>
            <a:r>
              <a:rPr lang="en-US" dirty="0"/>
              <a:t>Offline Single-player games can actually benefit from cheats.</a:t>
            </a:r>
          </a:p>
          <a:p>
            <a:r>
              <a:rPr lang="en-US" dirty="0"/>
              <a:t>However, cheaters will ruin the fairness and competitiveness of online multi-player games.</a:t>
            </a:r>
          </a:p>
        </p:txBody>
      </p:sp>
      <p:sp>
        <p:nvSpPr>
          <p:cNvPr id="4" name="Date Placeholder 3">
            <a:extLst>
              <a:ext uri="{FF2B5EF4-FFF2-40B4-BE49-F238E27FC236}">
                <a16:creationId xmlns:a16="http://schemas.microsoft.com/office/drawing/2014/main" id="{6E4CAA49-2E49-4DE0-A3E7-CBED91593505}"/>
              </a:ext>
            </a:extLst>
          </p:cNvPr>
          <p:cNvSpPr>
            <a:spLocks noGrp="1"/>
          </p:cNvSpPr>
          <p:nvPr>
            <p:ph type="dt" sz="half" idx="10"/>
          </p:nvPr>
        </p:nvSpPr>
        <p:spPr/>
        <p:txBody>
          <a:bodyPr/>
          <a:lstStyle/>
          <a:p>
            <a:pPr rtl="0"/>
            <a:fld id="{F24FFC25-0C05-49C8-B150-3CF6B89B5C55}" type="datetime1">
              <a:rPr lang="zh-CN" altLang="en-US" smtClean="0"/>
              <a:t>2021/11/15</a:t>
            </a:fld>
            <a:endParaRPr lang="en-US" dirty="0"/>
          </a:p>
        </p:txBody>
      </p:sp>
    </p:spTree>
    <p:extLst>
      <p:ext uri="{BB962C8B-B14F-4D97-AF65-F5344CB8AC3E}">
        <p14:creationId xmlns:p14="http://schemas.microsoft.com/office/powerpoint/2010/main" val="277870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11B5-3C73-4D5D-A057-24FD0E094BDA}"/>
              </a:ext>
            </a:extLst>
          </p:cNvPr>
          <p:cNvSpPr>
            <a:spLocks noGrp="1"/>
          </p:cNvSpPr>
          <p:nvPr>
            <p:ph type="title"/>
          </p:nvPr>
        </p:nvSpPr>
        <p:spPr/>
        <p:txBody>
          <a:bodyPr/>
          <a:lstStyle/>
          <a:p>
            <a:r>
              <a:rPr lang="en-US" dirty="0"/>
              <a:t>Works cited	</a:t>
            </a:r>
          </a:p>
        </p:txBody>
      </p:sp>
      <p:sp>
        <p:nvSpPr>
          <p:cNvPr id="3" name="Content Placeholder 2">
            <a:extLst>
              <a:ext uri="{FF2B5EF4-FFF2-40B4-BE49-F238E27FC236}">
                <a16:creationId xmlns:a16="http://schemas.microsoft.com/office/drawing/2014/main" id="{334F636E-7F53-4875-9FC7-7326E132F16A}"/>
              </a:ext>
            </a:extLst>
          </p:cNvPr>
          <p:cNvSpPr>
            <a:spLocks noGrp="1"/>
          </p:cNvSpPr>
          <p:nvPr>
            <p:ph idx="1"/>
          </p:nvPr>
        </p:nvSpPr>
        <p:spPr/>
        <p:txBody>
          <a:bodyPr/>
          <a:lstStyle/>
          <a:p>
            <a:r>
              <a:rPr lang="en-US" sz="1800" b="0" i="0" u="none" strike="noStrike" dirty="0">
                <a:solidFill>
                  <a:srgbClr val="000000"/>
                </a:solidFill>
                <a:effectLst/>
                <a:latin typeface="Arial" panose="020B0604020202020204" pitchFamily="34" charset="0"/>
              </a:rPr>
              <a:t> “A Brief History of Cheating at Video Games,” </a:t>
            </a:r>
            <a:r>
              <a:rPr lang="en-US" sz="1800" b="0" i="0" u="none" strike="noStrike" dirty="0" err="1">
                <a:solidFill>
                  <a:srgbClr val="000000"/>
                </a:solidFill>
                <a:effectLst/>
                <a:latin typeface="Arial" panose="020B0604020202020204" pitchFamily="34" charset="0"/>
              </a:rPr>
              <a:t>Engadget</a:t>
            </a:r>
            <a:r>
              <a:rPr lang="en-US" sz="1800" b="0" i="0" u="none" strike="noStrike" dirty="0">
                <a:solidFill>
                  <a:srgbClr val="000000"/>
                </a:solidFill>
                <a:effectLst/>
                <a:latin typeface="Arial" panose="020B0604020202020204" pitchFamily="34" charset="0"/>
              </a:rPr>
              <a:t>, accessed January 7, 2021, </a:t>
            </a:r>
            <a:r>
              <a:rPr lang="en-US" sz="1800" b="0" i="0" u="sng" strike="noStrike" dirty="0">
                <a:solidFill>
                  <a:srgbClr val="1155CC"/>
                </a:solidFill>
                <a:effectLst/>
                <a:latin typeface="Arial" panose="020B0604020202020204" pitchFamily="34" charset="0"/>
                <a:hlinkClick r:id="rId2"/>
              </a:rPr>
              <a:t>https://www.engadget.com/2019-06-15-a-brief-history-of-cheating-at-video-games.html</a:t>
            </a:r>
            <a:r>
              <a:rPr lang="en-US" sz="1800" b="0" i="0" u="none" strike="noStrike" dirty="0">
                <a:solidFill>
                  <a:srgbClr val="000000"/>
                </a:solidFill>
                <a:effectLst/>
                <a:latin typeface="Arial" panose="020B0604020202020204" pitchFamily="34" charset="0"/>
              </a:rPr>
              <a:t>.</a:t>
            </a:r>
          </a:p>
          <a:p>
            <a:r>
              <a:rPr lang="en-US" sz="1800" b="0" i="0" u="none" strike="noStrike" dirty="0">
                <a:solidFill>
                  <a:srgbClr val="000000"/>
                </a:solidFill>
                <a:effectLst/>
                <a:latin typeface="Arial" panose="020B0604020202020204" pitchFamily="34" charset="0"/>
              </a:rPr>
              <a:t> “Cheating,” Cheating - </a:t>
            </a:r>
            <a:r>
              <a:rPr lang="en-US" sz="1800" b="0" i="0" u="none" strike="noStrike" dirty="0" err="1">
                <a:solidFill>
                  <a:srgbClr val="000000"/>
                </a:solidFill>
                <a:effectLst/>
                <a:latin typeface="Arial" panose="020B0604020202020204" pitchFamily="34" charset="0"/>
              </a:rPr>
              <a:t>Bulbapedia</a:t>
            </a:r>
            <a:r>
              <a:rPr lang="en-US" sz="1800" b="0" i="0" u="none" strike="noStrike" dirty="0">
                <a:solidFill>
                  <a:srgbClr val="000000"/>
                </a:solidFill>
                <a:effectLst/>
                <a:latin typeface="Arial" panose="020B0604020202020204" pitchFamily="34" charset="0"/>
              </a:rPr>
              <a:t>, the community-driven Pokémon encyclopedia, accessed January 7, 2021, </a:t>
            </a:r>
            <a:r>
              <a:rPr lang="en-US" sz="1800" b="0" i="0" u="sng" strike="noStrike" dirty="0">
                <a:solidFill>
                  <a:srgbClr val="1155CC"/>
                </a:solidFill>
                <a:effectLst/>
                <a:latin typeface="Arial" panose="020B0604020202020204" pitchFamily="34" charset="0"/>
                <a:hlinkClick r:id="rId3"/>
              </a:rPr>
              <a:t>https://bulbapedia.bulbagarden.net/wiki/Cheating</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“What Are </a:t>
            </a:r>
            <a:r>
              <a:rPr lang="en-US" sz="1800" b="0" i="0" u="none" strike="noStrike" dirty="0" err="1">
                <a:solidFill>
                  <a:srgbClr val="000000"/>
                </a:solidFill>
                <a:effectLst/>
                <a:latin typeface="Arial" panose="020B0604020202020204" pitchFamily="34" charset="0"/>
              </a:rPr>
              <a:t>Aimbots</a:t>
            </a:r>
            <a:r>
              <a:rPr lang="en-US" sz="1800" b="0" i="0" u="none" strike="noStrike" dirty="0">
                <a:solidFill>
                  <a:srgbClr val="000000"/>
                </a:solidFill>
                <a:effectLst/>
                <a:latin typeface="Arial" panose="020B0604020202020204" pitchFamily="34" charset="0"/>
              </a:rPr>
              <a:t> and How Do They Work?,” TCQ Review, July 9, 2010, </a:t>
            </a:r>
            <a:r>
              <a:rPr lang="en-US" sz="1800" b="0" i="0" u="sng" strike="noStrike" dirty="0">
                <a:solidFill>
                  <a:srgbClr val="1155CC"/>
                </a:solidFill>
                <a:effectLst/>
                <a:latin typeface="Arial" panose="020B0604020202020204" pitchFamily="34" charset="0"/>
                <a:hlinkClick r:id="rId4"/>
              </a:rPr>
              <a:t>https://tlawlessca.wordpress.com/what-are-aimbots-and-how-do-they-work/</a:t>
            </a:r>
            <a:r>
              <a:rPr lang="en-US" sz="1800" b="0" i="0" u="none" strike="noStrike" dirty="0">
                <a:solidFill>
                  <a:srgbClr val="000000"/>
                </a:solidFill>
                <a:effectLst/>
                <a:latin typeface="Arial" panose="020B0604020202020204" pitchFamily="34" charset="0"/>
              </a:rPr>
              <a:t>.</a:t>
            </a:r>
            <a:endParaRPr lang="en-US" dirty="0"/>
          </a:p>
        </p:txBody>
      </p:sp>
      <p:sp>
        <p:nvSpPr>
          <p:cNvPr id="4" name="Date Placeholder 3">
            <a:extLst>
              <a:ext uri="{FF2B5EF4-FFF2-40B4-BE49-F238E27FC236}">
                <a16:creationId xmlns:a16="http://schemas.microsoft.com/office/drawing/2014/main" id="{A9D6B01A-DFD1-414A-B402-89E116A6279F}"/>
              </a:ext>
            </a:extLst>
          </p:cNvPr>
          <p:cNvSpPr>
            <a:spLocks noGrp="1"/>
          </p:cNvSpPr>
          <p:nvPr>
            <p:ph type="dt" sz="half" idx="10"/>
          </p:nvPr>
        </p:nvSpPr>
        <p:spPr/>
        <p:txBody>
          <a:bodyPr/>
          <a:lstStyle/>
          <a:p>
            <a:pPr rtl="0"/>
            <a:fld id="{F24FFC25-0C05-49C8-B150-3CF6B89B5C55}" type="datetime1">
              <a:rPr lang="zh-CN" altLang="en-US" smtClean="0"/>
              <a:t>2021/11/15</a:t>
            </a:fld>
            <a:endParaRPr lang="en-US" dirty="0"/>
          </a:p>
        </p:txBody>
      </p:sp>
    </p:spTree>
    <p:extLst>
      <p:ext uri="{BB962C8B-B14F-4D97-AF65-F5344CB8AC3E}">
        <p14:creationId xmlns:p14="http://schemas.microsoft.com/office/powerpoint/2010/main" val="426487363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{D8AF8F51-F316-410F-9291-FB3AE095149C}tf33552983_win32</Template>
  <TotalTime>756</TotalTime>
  <Words>1164</Words>
  <Application>Microsoft Office PowerPoint</Application>
  <PresentationFormat>Widescreen</PresentationFormat>
  <Paragraphs>56</Paragraphs>
  <Slides>10</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Microsoft JhengHei UI</vt:lpstr>
      <vt:lpstr>Microsoft YaHei UI</vt:lpstr>
      <vt:lpstr>Molde</vt:lpstr>
      <vt:lpstr>SofiaPro</vt:lpstr>
      <vt:lpstr>Arial</vt:lpstr>
      <vt:lpstr>Calibri</vt:lpstr>
      <vt:lpstr>Franklin Gothic Book</vt:lpstr>
      <vt:lpstr>Times New Roman</vt:lpstr>
      <vt:lpstr>verdana</vt:lpstr>
      <vt:lpstr>Wingdings 2</vt:lpstr>
      <vt:lpstr>DividendVTI</vt:lpstr>
      <vt:lpstr>Famous video game cheats</vt:lpstr>
      <vt:lpstr>Preview</vt:lpstr>
      <vt:lpstr>Konami Code: Cheat codes were first made by game developers to make the debugging process much easier</vt:lpstr>
      <vt:lpstr>GTA 5 Cheats</vt:lpstr>
      <vt:lpstr>Hacked Pokémon: Devices such as GameShark and Action Replay can be easily used to directly alter the game's data</vt:lpstr>
      <vt:lpstr>Aim-bots</vt:lpstr>
      <vt:lpstr>How do aim-bots work?</vt:lpstr>
      <vt:lpstr>conclusion</vt:lpstr>
      <vt:lpstr>Works cited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Vieo game cybersecurity</dc:title>
  <dc:creator>Russell Xun</dc:creator>
  <cp:lastModifiedBy>Russell Xun</cp:lastModifiedBy>
  <cp:revision>34</cp:revision>
  <dcterms:created xsi:type="dcterms:W3CDTF">2021-11-01T18:43:05Z</dcterms:created>
  <dcterms:modified xsi:type="dcterms:W3CDTF">2021-11-15T07:27:40Z</dcterms:modified>
</cp:coreProperties>
</file>